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67" r:id="rId15"/>
    <p:sldId id="269" r:id="rId16"/>
    <p:sldId id="271" r:id="rId17"/>
    <p:sldId id="273" r:id="rId18"/>
    <p:sldId id="276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21"/>
    <p:restoredTop sz="94595"/>
  </p:normalViewPr>
  <p:slideViewPr>
    <p:cSldViewPr snapToGrid="0" snapToObjects="1">
      <p:cViewPr varScale="1">
        <p:scale>
          <a:sx n="125" d="100"/>
          <a:sy n="125" d="100"/>
        </p:scale>
        <p:origin x="16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3115-35E8-AB44-9BCF-B1E987F9F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>
                <a:latin typeface="Times" pitchFamily="2" charset="0"/>
              </a:rPr>
              <a:t>Courier Database Management System</a:t>
            </a:r>
            <a:endParaRPr lang="en-US" sz="4400" dirty="0">
              <a:latin typeface="Time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C2956-4922-0C42-B4A2-D453EEDAE6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 659</a:t>
            </a:r>
          </a:p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Sangam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ludhani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Kshitij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sankesara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11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539F1-A1EA-F447-A147-8A67C3B44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365760"/>
            <a:ext cx="9603275" cy="5100585"/>
          </a:xfrm>
        </p:spPr>
        <p:txBody>
          <a:bodyPr/>
          <a:lstStyle/>
          <a:p>
            <a:r>
              <a:rPr lang="en-US" dirty="0"/>
              <a:t>Major Data Question 3: </a:t>
            </a:r>
            <a:r>
              <a:rPr lang="en-IN" dirty="0"/>
              <a:t> Calculate city wise revenue made by company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93D42-D6FF-B242-8F8F-182CA1F2CE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944880"/>
            <a:ext cx="9603275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4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9FE25-A1FC-DB4D-B359-89C1E6DB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304800"/>
            <a:ext cx="9603275" cy="5161545"/>
          </a:xfrm>
        </p:spPr>
        <p:txBody>
          <a:bodyPr/>
          <a:lstStyle/>
          <a:p>
            <a:r>
              <a:rPr lang="en-US" dirty="0"/>
              <a:t>Major Data Question 4: </a:t>
            </a:r>
            <a:r>
              <a:rPr lang="en-IN" dirty="0"/>
              <a:t>Find the routes/</a:t>
            </a:r>
            <a:r>
              <a:rPr lang="en-IN" dirty="0" err="1"/>
              <a:t>zipcodes</a:t>
            </a:r>
            <a:r>
              <a:rPr lang="en-IN" dirty="0"/>
              <a:t> (where the company operates) but usually no packages are being sent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EF54C-F404-274F-AD22-570E12E43C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148080"/>
            <a:ext cx="9603275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6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07D27-20A6-1A48-81BB-721C222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64160"/>
            <a:ext cx="9603275" cy="5202185"/>
          </a:xfrm>
        </p:spPr>
        <p:txBody>
          <a:bodyPr/>
          <a:lstStyle/>
          <a:p>
            <a:r>
              <a:rPr lang="en-US" dirty="0"/>
              <a:t>Major Data Question 5: </a:t>
            </a:r>
            <a:r>
              <a:rPr lang="en-IN" dirty="0"/>
              <a:t>Busy warehouses with total count of packages it is receiving &amp; total revenue it is generating for company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6660E-A0BC-D449-B28D-90245E8494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087120"/>
            <a:ext cx="9603275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E8C9-04FE-B446-93A1-F044998E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04801"/>
            <a:ext cx="9603275" cy="1548954"/>
          </a:xfrm>
        </p:spPr>
        <p:txBody>
          <a:bodyPr>
            <a:normAutofit/>
          </a:bodyPr>
          <a:lstStyle/>
          <a:p>
            <a:r>
              <a:rPr lang="en-US" sz="2400" dirty="0"/>
              <a:t>Data question 5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1048-82B6-DD41-9590-F56B081D5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97845-1401-BE41-A68F-F80BC6CE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843280"/>
            <a:ext cx="9603275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9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4124-4876-7342-9602-56ACD810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343002"/>
            <a:ext cx="9603275" cy="1049235"/>
          </a:xfrm>
        </p:spPr>
        <p:txBody>
          <a:bodyPr/>
          <a:lstStyle/>
          <a:p>
            <a:r>
              <a:rPr lang="en-US" dirty="0"/>
              <a:t>Form 1: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CC8C4D-C3CA-AD44-B618-E701908FE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995680"/>
            <a:ext cx="9603275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4124-4876-7342-9602-56ACD810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343002"/>
            <a:ext cx="9603275" cy="1049235"/>
          </a:xfrm>
        </p:spPr>
        <p:txBody>
          <a:bodyPr/>
          <a:lstStyle/>
          <a:p>
            <a:r>
              <a:rPr lang="en-US" dirty="0"/>
              <a:t>Form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1542-5C8D-DB4D-9A78-0481A2A6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402E6-7765-8B46-AC75-C4D38871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7" y="904239"/>
            <a:ext cx="9603276" cy="52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8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4124-4876-7342-9602-56ACD810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343002"/>
            <a:ext cx="9603275" cy="1049235"/>
          </a:xfrm>
        </p:spPr>
        <p:txBody>
          <a:bodyPr/>
          <a:lstStyle/>
          <a:p>
            <a:r>
              <a:rPr lang="en-US" dirty="0"/>
              <a:t>Form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1542-5C8D-DB4D-9A78-0481A2A6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99CDB-1DB2-8C46-8843-8AEE2B336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7" y="914400"/>
            <a:ext cx="9603276" cy="51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8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4124-4876-7342-9602-56ACD810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7" y="343002"/>
            <a:ext cx="9603275" cy="1049235"/>
          </a:xfrm>
        </p:spPr>
        <p:txBody>
          <a:bodyPr/>
          <a:lstStyle/>
          <a:p>
            <a:r>
              <a:rPr lang="en-US" dirty="0"/>
              <a:t>Form 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1542-5C8D-DB4D-9A78-0481A2A6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1BE2F-0408-5B49-9422-53611869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7" y="894080"/>
            <a:ext cx="9603275" cy="522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86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E1BD3D-F931-5340-A563-4CA72D65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1"/>
            <a:ext cx="4176511" cy="729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TRIGGER 1 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CDFF8-68C3-5D47-AF55-39C488768451}"/>
              </a:ext>
            </a:extLst>
          </p:cNvPr>
          <p:cNvSpPr txBox="1"/>
          <p:nvPr/>
        </p:nvSpPr>
        <p:spPr>
          <a:xfrm>
            <a:off x="151750" y="2349090"/>
            <a:ext cx="7487920" cy="3765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sz="1600" dirty="0"/>
              <a:t>When entry is inserted from FORM (in Access) it comes in format:</a:t>
            </a:r>
          </a:p>
          <a:p>
            <a:r>
              <a:rPr lang="en-IN" sz="1600" dirty="0"/>
              <a:t>Example : INSERT into </a:t>
            </a:r>
            <a:r>
              <a:rPr lang="en-IN" sz="1600" dirty="0" err="1"/>
              <a:t>ParcelDetails</a:t>
            </a:r>
            <a:r>
              <a:rPr lang="en-IN" sz="1600" dirty="0"/>
              <a:t> values (3339,0.5,100,'','Praneet','Kuppa','315-679-7979',835, '</a:t>
            </a:r>
            <a:r>
              <a:rPr lang="en-IN" sz="1600" dirty="0" err="1"/>
              <a:t>Avolande</a:t>
            </a:r>
            <a:r>
              <a:rPr lang="en-IN" sz="1600" dirty="0"/>
              <a:t>’, 'BOSTON','Massachusetts',41699,1)</a:t>
            </a:r>
          </a:p>
          <a:p>
            <a:r>
              <a:rPr lang="en-IN" sz="1600" dirty="0"/>
              <a:t> </a:t>
            </a:r>
          </a:p>
          <a:p>
            <a:r>
              <a:rPr lang="en-IN" sz="1600" dirty="0"/>
              <a:t>Whereas to insert system date in </a:t>
            </a:r>
            <a:r>
              <a:rPr lang="en-IN" sz="1600" dirty="0" err="1"/>
              <a:t>sql</a:t>
            </a:r>
            <a:r>
              <a:rPr lang="en-IN" sz="1600" dirty="0"/>
              <a:t> server, entry is required in format:</a:t>
            </a:r>
          </a:p>
          <a:p>
            <a:r>
              <a:rPr lang="en-IN" sz="1600" dirty="0"/>
              <a:t>INSERT into </a:t>
            </a:r>
            <a:r>
              <a:rPr lang="en-IN" sz="1600" dirty="0" err="1"/>
              <a:t>ParcelDetails</a:t>
            </a:r>
            <a:r>
              <a:rPr lang="en-IN" sz="1600" dirty="0"/>
              <a:t> (</a:t>
            </a:r>
            <a:r>
              <a:rPr lang="en-IN" sz="1600" dirty="0" err="1"/>
              <a:t>PackageID,PackageWeight,PackageDistance</a:t>
            </a:r>
            <a:r>
              <a:rPr lang="en-IN" sz="1600" dirty="0"/>
              <a:t>, </a:t>
            </a:r>
            <a:r>
              <a:rPr lang="en-IN" sz="1600" dirty="0" err="1"/>
              <a:t>TargetCustomerFname</a:t>
            </a:r>
            <a:r>
              <a:rPr lang="en-IN" sz="1600" dirty="0"/>
              <a:t>, </a:t>
            </a:r>
            <a:r>
              <a:rPr lang="en-IN" sz="1600" dirty="0" err="1"/>
              <a:t>TargetCustomerLname,TargetPhone</a:t>
            </a:r>
            <a:r>
              <a:rPr lang="en-IN" sz="1600" dirty="0"/>
              <a:t>, </a:t>
            </a:r>
            <a:r>
              <a:rPr lang="en-IN" sz="1600" dirty="0" err="1"/>
              <a:t>TargetStreetno</a:t>
            </a:r>
            <a:r>
              <a:rPr lang="en-IN" sz="1600" dirty="0"/>
              <a:t>, </a:t>
            </a:r>
            <a:r>
              <a:rPr lang="en-IN" sz="1600" dirty="0" err="1"/>
              <a:t>TargetStreetname</a:t>
            </a:r>
            <a:r>
              <a:rPr lang="en-IN" sz="1600" dirty="0"/>
              <a:t>, </a:t>
            </a:r>
            <a:r>
              <a:rPr lang="en-IN" sz="1600" dirty="0" err="1"/>
              <a:t>TargetCity</a:t>
            </a:r>
            <a:r>
              <a:rPr lang="en-IN" sz="1600" dirty="0"/>
              <a:t>, </a:t>
            </a:r>
            <a:r>
              <a:rPr lang="en-IN" sz="1600" dirty="0" err="1"/>
              <a:t>TargetState,TargetZipcode,CustomerID</a:t>
            </a:r>
            <a:r>
              <a:rPr lang="en-IN" sz="1600" dirty="0"/>
              <a:t>) values (8879,0.5,100,'Praneet','Kuppa','315-679-7979',835,'Avolande’, 'BOSTON’, 'Massachusetts',41699,1)</a:t>
            </a:r>
          </a:p>
          <a:p>
            <a:endParaRPr lang="en-IN" sz="16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This trigger is built it performs below function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dirty="0"/>
              <a:t>1)  Allows Inserts entry in system with default date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dirty="0"/>
              <a:t>2)  Update default date with system date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093B36-C2AB-BB40-AB9F-E18DBC8F0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1418" y="805583"/>
            <a:ext cx="4113122" cy="46607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8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18">
            <a:extLst>
              <a:ext uri="{FF2B5EF4-FFF2-40B4-BE49-F238E27FC236}">
                <a16:creationId xmlns:a16="http://schemas.microsoft.com/office/drawing/2014/main" id="{60B71149-EF12-409B-9E8F-12D4AD678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0">
            <a:extLst>
              <a:ext uri="{FF2B5EF4-FFF2-40B4-BE49-F238E27FC236}">
                <a16:creationId xmlns:a16="http://schemas.microsoft.com/office/drawing/2014/main" id="{66C566F3-C07E-4D3A-BBEB-E92FCDC70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83DD5-9C37-F14A-81FC-447EBB74F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67" y="802298"/>
            <a:ext cx="554150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Procedure:</a:t>
            </a:r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2767F95-36C7-AD4C-BF13-29EF2A82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41" y="619531"/>
            <a:ext cx="5212654" cy="2306181"/>
          </a:xfrm>
          <a:prstGeom prst="rect">
            <a:avLst/>
          </a:prstGeom>
        </p:spPr>
      </p:pic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D4628083-088A-4340-9F78-79BB3B77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2924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766C30-2CA9-A24E-A88B-D2F76E559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043" y="3429000"/>
            <a:ext cx="5212654" cy="2047234"/>
          </a:xfrm>
          <a:prstGeom prst="rect">
            <a:avLst/>
          </a:prstGeom>
        </p:spPr>
      </p:pic>
      <p:pic>
        <p:nvPicPr>
          <p:cNvPr id="44" name="Picture 24">
            <a:extLst>
              <a:ext uri="{FF2B5EF4-FFF2-40B4-BE49-F238E27FC236}">
                <a16:creationId xmlns:a16="http://schemas.microsoft.com/office/drawing/2014/main" id="{219E7FDC-6797-4817-820D-2594ED938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DF5848-4888-4C68-B050-02B3D10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E3C24C-5F84-B441-AA96-292D6A5771C7}"/>
              </a:ext>
            </a:extLst>
          </p:cNvPr>
          <p:cNvSpPr txBox="1"/>
          <p:nvPr/>
        </p:nvSpPr>
        <p:spPr>
          <a:xfrm>
            <a:off x="1534161" y="3911600"/>
            <a:ext cx="512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 takes </a:t>
            </a:r>
            <a:r>
              <a:rPr lang="en-IN" dirty="0" err="1"/>
              <a:t>RateID</a:t>
            </a:r>
            <a:r>
              <a:rPr lang="en-IN" dirty="0"/>
              <a:t> and </a:t>
            </a:r>
            <a:r>
              <a:rPr lang="en-IN" dirty="0" err="1"/>
              <a:t>PackageID</a:t>
            </a:r>
            <a:r>
              <a:rPr lang="en-IN" dirty="0"/>
              <a:t> as input to calculate the other 3 fields (</a:t>
            </a:r>
            <a:r>
              <a:rPr lang="en-IN" dirty="0" err="1"/>
              <a:t>DeliveryTypePrice</a:t>
            </a:r>
            <a:r>
              <a:rPr lang="en-IN" dirty="0"/>
              <a:t>, </a:t>
            </a:r>
            <a:r>
              <a:rPr lang="en-IN" dirty="0" err="1"/>
              <a:t>TotalDistancePrice</a:t>
            </a:r>
            <a:r>
              <a:rPr lang="en-IN" dirty="0"/>
              <a:t>, </a:t>
            </a:r>
            <a:r>
              <a:rPr lang="en-IN" dirty="0" err="1"/>
              <a:t>TotalWeightPrice</a:t>
            </a:r>
            <a:r>
              <a:rPr lang="en-IN" dirty="0"/>
              <a:t>) of </a:t>
            </a:r>
            <a:r>
              <a:rPr lang="en-IN" dirty="0" err="1"/>
              <a:t>PricingDetails</a:t>
            </a:r>
            <a:r>
              <a:rPr lang="en-IN" dirty="0"/>
              <a:t>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0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EA7E-6648-FA40-AA29-9BC6A62C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1B8C-3258-4D4D-A168-6480123BB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functions of Courier Database system are -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To design a database for a Courier delivery organisation.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Three important aspects of courier delivery - Status tracking,  Route chosen and pricing information.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To increase automation and reduce manual effort by giving features like price calculation and self-tracking of the parcel.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9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6A355C-D166-8E4B-823B-7B51AB27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Trigger 2: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096D-EB34-9C47-8940-90A2B3E15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IN" dirty="0"/>
              <a:t>Triggers the stored procedure after insert of below row in the table from Access form</a:t>
            </a:r>
            <a:endParaRPr lang="en-US" dirty="0"/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159BF31-9D49-8140-9116-80131AA6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0" y="1846249"/>
            <a:ext cx="5599749" cy="3539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10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1160-C334-184E-9B8D-5D5E608F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DA56-E726-BD4A-BB27-2AB391A0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Important points and features that this design incorporates are as mentioned below: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dirty="0"/>
              <a:t>Total distance to be covered will be calculated on basis of source and target </a:t>
            </a:r>
            <a:r>
              <a:rPr lang="en-IN" dirty="0" err="1"/>
              <a:t>zipcodes</a:t>
            </a:r>
            <a:r>
              <a:rPr lang="en-IN" dirty="0"/>
              <a:t>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dirty="0"/>
              <a:t>3 types of delivery type can be chosen (Normal, speed and express).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dirty="0"/>
              <a:t>Pricing information will be calculated on basis of the delivery type chosen, total weight of the package and total distance to be covered.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dirty="0"/>
              <a:t>The route will be chosen on basis of </a:t>
            </a:r>
            <a:r>
              <a:rPr lang="en-IN" dirty="0" err="1"/>
              <a:t>zipcodes</a:t>
            </a:r>
            <a:r>
              <a:rPr lang="en-IN" dirty="0"/>
              <a:t> covered by the warehouse.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Every package can be tracked using their unique </a:t>
            </a:r>
            <a:r>
              <a:rPr lang="en-IN" dirty="0" err="1"/>
              <a:t>PackageID</a:t>
            </a:r>
            <a:r>
              <a:rPr lang="en-IN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Information about the packages and their targeted warehouse can be easily available.</a:t>
            </a:r>
          </a:p>
          <a:p>
            <a:pPr marL="457200" lvl="0" indent="-457200">
              <a:buFont typeface="+mj-lt"/>
              <a:buAutoNum type="arabicPeriod"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5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5B8A-A928-DE4D-AB81-66E05A4E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74D23-FDF8-C240-941D-80A445719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en-IN" dirty="0"/>
              <a:t>Route will be chosen based on the </a:t>
            </a:r>
            <a:r>
              <a:rPr lang="en-IN" dirty="0" err="1"/>
              <a:t>zipcodes</a:t>
            </a:r>
            <a:r>
              <a:rPr lang="en-IN" dirty="0"/>
              <a:t> covered by warehouse mentioned in the table Route details.</a:t>
            </a:r>
          </a:p>
          <a:p>
            <a:pPr lvl="0"/>
            <a:r>
              <a:rPr lang="en-IN" dirty="0"/>
              <a:t>Depending on standard rates, pricing of the package will be decided.</a:t>
            </a:r>
          </a:p>
          <a:p>
            <a:pPr lvl="0"/>
            <a:r>
              <a:rPr lang="en-IN" dirty="0"/>
              <a:t>Delivery type of parcel can be of 3 different types i.e. normal, speed and express</a:t>
            </a:r>
          </a:p>
          <a:p>
            <a:pPr lvl="0"/>
            <a:r>
              <a:rPr lang="en-IN" dirty="0"/>
              <a:t>Every package will have a single pricing based on the total distance, total weight and delivery type chosen.</a:t>
            </a:r>
          </a:p>
          <a:p>
            <a:pPr lvl="0"/>
            <a:r>
              <a:rPr lang="en-IN" dirty="0"/>
              <a:t>In status tracking table, if package status is a failure then field reason of failure needs to be updated.</a:t>
            </a:r>
          </a:p>
          <a:p>
            <a:pPr lvl="0"/>
            <a:r>
              <a:rPr lang="en-IN" dirty="0"/>
              <a:t>One customer can send one or more packages to different destination.</a:t>
            </a:r>
          </a:p>
          <a:p>
            <a:pPr lvl="0"/>
            <a:r>
              <a:rPr lang="en-IN" dirty="0"/>
              <a:t>Every package would have a unique id based on which its status can be tracked and pricing can be seen.</a:t>
            </a:r>
          </a:p>
        </p:txBody>
      </p:sp>
    </p:spTree>
    <p:extLst>
      <p:ext uri="{BB962C8B-B14F-4D97-AF65-F5344CB8AC3E}">
        <p14:creationId xmlns:p14="http://schemas.microsoft.com/office/powerpoint/2010/main" val="160467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EBE9-625D-4F47-A6B1-DC2E9409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goals: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B1DE7-C338-4D4E-9D0B-6984080B8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Major Data Questions –</a:t>
            </a:r>
          </a:p>
          <a:p>
            <a:r>
              <a:rPr lang="en-US" dirty="0"/>
              <a:t>1. </a:t>
            </a:r>
            <a:r>
              <a:rPr lang="en-IN" dirty="0"/>
              <a:t>Track the status of all package in the month of November</a:t>
            </a:r>
          </a:p>
          <a:p>
            <a:pPr lvl="0"/>
            <a:r>
              <a:rPr lang="en-IN" dirty="0"/>
              <a:t>2. Total revenue made by Courier Company in each year.</a:t>
            </a:r>
          </a:p>
          <a:p>
            <a:pPr lvl="0"/>
            <a:r>
              <a:rPr lang="en-IN" dirty="0"/>
              <a:t>3. Calculate city wise revenue made by company</a:t>
            </a:r>
          </a:p>
          <a:p>
            <a:pPr lvl="0"/>
            <a:r>
              <a:rPr lang="en-IN" dirty="0"/>
              <a:t>4. Find the routes/</a:t>
            </a:r>
            <a:r>
              <a:rPr lang="en-IN" dirty="0" err="1"/>
              <a:t>zipcodes</a:t>
            </a:r>
            <a:r>
              <a:rPr lang="en-IN" dirty="0"/>
              <a:t> (where the company operates) but usually no packages are being sent </a:t>
            </a:r>
          </a:p>
          <a:p>
            <a:r>
              <a:rPr lang="en-IN" dirty="0"/>
              <a:t>5. Busy warehouses with total count of packages it is receiving &amp; total revenue it is generating for company</a:t>
            </a:r>
          </a:p>
          <a:p>
            <a:pPr lvl="0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9AA1D-EDF9-0B45-8F8D-4FA749D5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ERD 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CFC04B56-084F-484B-B989-BE85221347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1920" y="71122"/>
            <a:ext cx="7721600" cy="5933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4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18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0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6ABBD-A3EE-5F4E-AEFC-81B8DABA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ERD:</a:t>
            </a:r>
            <a:br>
              <a:rPr lang="en-US" sz="4800" dirty="0"/>
            </a:br>
            <a:r>
              <a:rPr lang="en-US" sz="4800" dirty="0"/>
              <a:t>Access</a:t>
            </a:r>
          </a:p>
        </p:txBody>
      </p:sp>
      <p:cxnSp>
        <p:nvCxnSpPr>
          <p:cNvPr id="39" name="Straight Connector 22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map&#13;&#10;&#13;&#10;Description automatically generated">
            <a:extLst>
              <a:ext uri="{FF2B5EF4-FFF2-40B4-BE49-F238E27FC236}">
                <a16:creationId xmlns:a16="http://schemas.microsoft.com/office/drawing/2014/main" id="{2DB4C34D-60D1-0C4E-A1DC-B027ECDA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314963"/>
            <a:ext cx="8356364" cy="5580128"/>
          </a:xfrm>
          <a:prstGeom prst="rect">
            <a:avLst/>
          </a:prstGeom>
        </p:spPr>
      </p:pic>
      <p:pic>
        <p:nvPicPr>
          <p:cNvPr id="40" name="Picture 24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3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659AC-DEFC-114A-B194-F47620127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325120"/>
            <a:ext cx="9603275" cy="5141225"/>
          </a:xfrm>
        </p:spPr>
        <p:txBody>
          <a:bodyPr/>
          <a:lstStyle/>
          <a:p>
            <a:r>
              <a:rPr lang="en-US" dirty="0"/>
              <a:t>Major Data Question1 : </a:t>
            </a:r>
            <a:r>
              <a:rPr lang="en-IN" dirty="0"/>
              <a:t>Track the status of all package in the month of November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87E66-E983-154B-8D44-8245AB4109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280160"/>
            <a:ext cx="9603275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4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C03F-F779-654F-86D1-2D7D6E9D2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355600"/>
            <a:ext cx="9603275" cy="5110745"/>
          </a:xfrm>
        </p:spPr>
        <p:txBody>
          <a:bodyPr/>
          <a:lstStyle/>
          <a:p>
            <a:r>
              <a:rPr lang="en-IN" dirty="0"/>
              <a:t>Major Data Question 2: Total revenue made by Courier Company in each year.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84809-E967-1C4E-9E8E-79FABA1B66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924560"/>
            <a:ext cx="96032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5793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577</Words>
  <Application>Microsoft Macintosh PowerPoint</Application>
  <PresentationFormat>Widescreen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Gill Sans MT</vt:lpstr>
      <vt:lpstr>Times</vt:lpstr>
      <vt:lpstr>Times New Roman</vt:lpstr>
      <vt:lpstr>Gallery</vt:lpstr>
      <vt:lpstr>Courier Database Management System</vt:lpstr>
      <vt:lpstr>Project goals:</vt:lpstr>
      <vt:lpstr>Project goals :</vt:lpstr>
      <vt:lpstr>Business rules:</vt:lpstr>
      <vt:lpstr>Project goals:  </vt:lpstr>
      <vt:lpstr>ERD :</vt:lpstr>
      <vt:lpstr>ERD: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question 5 report</vt:lpstr>
      <vt:lpstr>Form 1:</vt:lpstr>
      <vt:lpstr>Form 2:</vt:lpstr>
      <vt:lpstr>Form 3:</vt:lpstr>
      <vt:lpstr>Form 4:</vt:lpstr>
      <vt:lpstr>TRIGGER 1 :</vt:lpstr>
      <vt:lpstr>Procedure:</vt:lpstr>
      <vt:lpstr>Trigger 2: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Courier Database Management System</dc:title>
  <dc:creator>Kshitij Suresh Sankesara</dc:creator>
  <cp:lastModifiedBy>Kshitij Suresh Sankesara</cp:lastModifiedBy>
  <cp:revision>3</cp:revision>
  <dcterms:created xsi:type="dcterms:W3CDTF">2018-11-27T21:36:26Z</dcterms:created>
  <dcterms:modified xsi:type="dcterms:W3CDTF">2018-11-27T21:47:28Z</dcterms:modified>
</cp:coreProperties>
</file>